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png" ContentType="image/png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 saveSubsetFonts="1">
  <p:sldMasterIdLst>
    <p:sldMasterId id="2147483648" r:id="rId1"/>
  </p:sldMasterIdLst>
  <p:notesMasterIdLst>
    <p:notesMasterId r:id="rId2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type="screen16x9" cy="6858000" cx="12192000"/>
  <p:notesSz cx="6858000" cy="9144000"/>
  <p:defaultTextStyle>
    <a:defPPr>
      <a:defRPr lang="en-US"/>
    </a:defPPr>
    <a:lvl1pPr algn="l" defTabSz="457200" eaLnBrk="1" hangingPunct="1" latinLnBrk="0" marL="0" rtl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algn="l" defTabSz="457200" eaLnBrk="1" hangingPunct="1" latinLnBrk="0" marL="457200" rtl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algn="l" defTabSz="457200" eaLnBrk="1" hangingPunct="1" latinLnBrk="0" marL="914400" rtl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algn="l" defTabSz="457200" eaLnBrk="1" hangingPunct="1" latinLnBrk="0" marL="1371600" rtl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algn="l" defTabSz="457200" eaLnBrk="1" hangingPunct="1" latinLnBrk="0" marL="1828800" rtl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algn="l" defTabSz="457200" eaLnBrk="1" hangingPunct="1" latinLnBrk="0" marL="2286000" rtl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algn="l" defTabSz="457200" eaLnBrk="1" hangingPunct="1" latinLnBrk="0" marL="2743200" rtl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algn="l" defTabSz="457200" eaLnBrk="1" hangingPunct="1" latinLnBrk="0" marL="3200400" rtl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algn="l" defTabSz="457200" eaLnBrk="1" hangingPunct="1" latinLnBrk="0" marL="3657600" rtl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 lastView="sldThumbnailView">
  <p:normalViewPr horzBarState="maximized">
    <p:restoredLeft sz="12545" autoAdjust="0"/>
    <p:restoredTop sz="94660"/>
  </p:normalViewPr>
  <p:slideViewPr>
    <p:cSldViewPr snapToGrid="0">
      <p:cViewPr>
        <p:scale>
          <a:sx n="70" d="100"/>
          <a:sy n="70" d="100"/>
        </p:scale>
        <p:origin x="156" y="-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tableStyles" Target="tableStyles.xml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6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700" name="Rectangle 4"/>
          <p:cNvSpPr>
            <a:spLocks noChangeAspect="1" noRot="1" noGrp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/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8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t>‹#›</a:t>
            </a:fld>
            <a:endParaRPr lang="en-US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notesStyle>
    <a:lvl1pPr algn="l" fontAlgn="base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algn="l" fontAlgn="base" marL="4572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algn="l" fontAlgn="base" marL="9144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algn="l" fontAlgn="base" marL="13716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algn="l" fontAlgn="base" marL="18288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type="title">
  <p:cSld name="Титульный слайд"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dirty="0" lang="en-US"/>
          </a:p>
        </p:txBody>
      </p:sp>
      <p:sp>
        <p:nvSpPr>
          <p:cNvPr id="104859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algn="l" indent="0" marL="0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algn="ctr" indent="0" marL="45720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algn="ctr" indent="0" marL="91440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algn="ctr" indent="0" marL="137160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algn="ctr" indent="0" marL="182880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algn="ctr" indent="0" marL="228600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algn="ctr" indent="0" marL="274320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algn="ctr" indent="0" marL="320040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algn="ctr" indent="0" marL="365760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dirty="0" lang="en-US"/>
          </a:p>
        </p:txBody>
      </p:sp>
      <p:sp>
        <p:nvSpPr>
          <p:cNvPr id="104859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D449BED-3411-48F5-B013-181602DDEE50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104859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59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0F653A8-1217-4D68-887F-A9993839326C}" type="slidenum">
              <a:rPr lang="ru-RU" smtClean="0"/>
              <a:t>‹#›</a:t>
            </a:fld>
            <a:endParaRPr lang="ru-RU"/>
          </a:p>
        </p:txBody>
      </p:sp>
      <p:cxnSp>
        <p:nvCxnSpPr>
          <p:cNvPr id="3145733" name="Straight Connector 15"/>
          <p:cNvCxnSpPr>
            <a:cxnSpLocks/>
          </p:cNvCxnSpPr>
          <p:nvPr/>
        </p:nvCxnSpPr>
        <p:spPr>
          <a:xfrm flipH="1">
            <a:off x="8228012" y="8467"/>
            <a:ext cx="3810000" cy="3810000"/>
          </a:xfrm>
          <a:prstGeom prst="line"/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45734" name="Straight Connector 16"/>
          <p:cNvCxnSpPr>
            <a:cxnSpLocks/>
          </p:cNvCxnSpPr>
          <p:nvPr/>
        </p:nvCxnSpPr>
        <p:spPr>
          <a:xfrm flipH="1">
            <a:off x="6108170" y="91545"/>
            <a:ext cx="6080655" cy="6080655"/>
          </a:xfrm>
          <a:prstGeom prst="line"/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45735" name="Straight Connector 18"/>
          <p:cNvCxnSpPr>
            <a:cxnSpLocks/>
          </p:cNvCxnSpPr>
          <p:nvPr/>
        </p:nvCxnSpPr>
        <p:spPr>
          <a:xfrm flipH="1">
            <a:off x="7235825" y="228600"/>
            <a:ext cx="4953000" cy="4953000"/>
          </a:xfrm>
          <a:prstGeom prst="line"/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45736" name="Straight Connector 20"/>
          <p:cNvCxnSpPr>
            <a:cxnSpLocks/>
          </p:cNvCxnSpPr>
          <p:nvPr/>
        </p:nvCxnSpPr>
        <p:spPr>
          <a:xfrm flipH="1">
            <a:off x="7335837" y="32278"/>
            <a:ext cx="4852989" cy="4852989"/>
          </a:xfrm>
          <a:prstGeom prst="line"/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45737" name="Straight Connector 22"/>
          <p:cNvCxnSpPr>
            <a:cxnSpLocks/>
          </p:cNvCxnSpPr>
          <p:nvPr/>
        </p:nvCxnSpPr>
        <p:spPr>
          <a:xfrm flipH="1">
            <a:off x="7845426" y="609601"/>
            <a:ext cx="4343399" cy="4343399"/>
          </a:xfrm>
          <a:prstGeom prst="line"/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5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7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/>
              <a:t>Образец заголовка</a:t>
            </a:r>
            <a:endParaRPr dirty="0" lang="en-US"/>
          </a:p>
        </p:txBody>
      </p:sp>
      <p:sp>
        <p:nvSpPr>
          <p:cNvPr id="1048668" name="Picture Placeholder 2"/>
          <p:cNvSpPr>
            <a:spLocks noChangeAspect="1" noGrp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r="14460000" dist="381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algn="ctr" indent="0" marL="0">
              <a:buNone/>
              <a:defRPr sz="1600"/>
            </a:lvl1pPr>
            <a:lvl2pPr indent="0" marL="457200">
              <a:buNone/>
              <a:defRPr sz="1600"/>
            </a:lvl2pPr>
            <a:lvl3pPr indent="0" marL="914400">
              <a:buNone/>
              <a:defRPr sz="1600"/>
            </a:lvl3pPr>
            <a:lvl4pPr indent="0" marL="1371600">
              <a:buNone/>
              <a:defRPr sz="1600"/>
            </a:lvl4pPr>
            <a:lvl5pPr indent="0" marL="1828800">
              <a:buNone/>
              <a:defRPr sz="1600"/>
            </a:lvl5pPr>
            <a:lvl6pPr indent="0" marL="2286000">
              <a:buNone/>
              <a:defRPr sz="1600"/>
            </a:lvl6pPr>
            <a:lvl7pPr indent="0" marL="2743200">
              <a:buNone/>
              <a:defRPr sz="1600"/>
            </a:lvl7pPr>
            <a:lvl8pPr indent="0" marL="3200400">
              <a:buNone/>
              <a:defRPr sz="1600"/>
            </a:lvl8pPr>
            <a:lvl9pPr indent="0" marL="365760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dirty="0" lang="en-US"/>
          </a:p>
        </p:txBody>
      </p:sp>
      <p:sp>
        <p:nvSpPr>
          <p:cNvPr id="104866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indent="0" marL="0">
              <a:buFontTx/>
              <a:buNone/>
              <a:defRPr sz="1600"/>
            </a:lvl1pPr>
            <a:lvl2pPr indent="0" marL="457200">
              <a:buFontTx/>
              <a:buNone/>
            </a:lvl2pPr>
            <a:lvl3pPr indent="0" marL="914400">
              <a:buFontTx/>
              <a:buNone/>
            </a:lvl3pPr>
            <a:lvl4pPr indent="0" marL="1371600">
              <a:buFontTx/>
              <a:buNone/>
            </a:lvl4pPr>
            <a:lvl5pPr indent="0" marL="1828800">
              <a:buFontTx/>
              <a:buNone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48670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D449BED-3411-48F5-B013-181602DDEE50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1048671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72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0F653A8-1217-4D68-887F-A999383932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4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1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b="0" cap="all" sz="3200"/>
            </a:lvl1pPr>
          </a:lstStyle>
          <a:p>
            <a:r>
              <a:rPr lang="ru-RU"/>
              <a:t>Образец заголовка</a:t>
            </a:r>
            <a:endParaRPr dirty="0" lang="en-US"/>
          </a:p>
        </p:txBody>
      </p:sp>
      <p:sp>
        <p:nvSpPr>
          <p:cNvPr id="1048622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algn="l" indent="0" marL="0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4862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D449BED-3411-48F5-B013-181602DDEE50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104862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2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0F653A8-1217-4D68-887F-A999383932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5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9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b="0" cap="all" sz="3200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dirty="0" lang="en-US"/>
          </a:p>
        </p:txBody>
      </p:sp>
      <p:sp>
        <p:nvSpPr>
          <p:cNvPr id="104866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indent="0" marL="0">
              <a:buFontTx/>
              <a:buNone/>
            </a:lvl1pPr>
            <a:lvl2pPr indent="0" marL="457200">
              <a:buFontTx/>
              <a:buNone/>
            </a:lvl2pPr>
            <a:lvl3pPr indent="0" marL="914400">
              <a:buFontTx/>
              <a:buNone/>
            </a:lvl3pPr>
            <a:lvl4pPr indent="0" marL="1371600">
              <a:buFontTx/>
              <a:buNone/>
            </a:lvl4pPr>
            <a:lvl5pPr indent="0" marL="1828800">
              <a:buFontTx/>
              <a:buNone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48661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algn="l" indent="0" marL="0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4866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D449BED-3411-48F5-B013-181602DDEE50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104866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6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0F653A8-1217-4D68-887F-A9993839326C}" type="slidenum">
              <a:rPr lang="ru-RU" smtClean="0"/>
              <a:t>‹#›</a:t>
            </a:fld>
            <a:endParaRPr lang="ru-RU"/>
          </a:p>
        </p:txBody>
      </p:sp>
      <p:sp>
        <p:nvSpPr>
          <p:cNvPr id="1048665" name="TextBox 13"/>
          <p:cNvSpPr txBox="1"/>
          <p:nvPr/>
        </p:nvSpPr>
        <p:spPr>
          <a:xfrm>
            <a:off x="531812" y="812222"/>
            <a:ext cx="609600" cy="584776"/>
          </a:xfrm>
          <a:prstGeom prst="rect"/>
        </p:spPr>
        <p:txBody>
          <a:bodyPr anchor="ctr" bIns="45720" lIns="91440" rIns="91440" rtlCol="0" tIns="45720" vert="horz">
            <a:noAutofit/>
          </a:bodyPr>
          <a:p>
            <a:pPr lvl="0"/>
            <a:r>
              <a:rPr dirty="0" sz="8000" lang="en-US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48666" name="TextBox 14"/>
          <p:cNvSpPr txBox="1"/>
          <p:nvPr/>
        </p:nvSpPr>
        <p:spPr>
          <a:xfrm>
            <a:off x="10285412" y="2768601"/>
            <a:ext cx="609600" cy="584776"/>
          </a:xfrm>
          <a:prstGeom prst="rect"/>
        </p:spPr>
        <p:txBody>
          <a:bodyPr anchor="ctr" bIns="45720" lIns="91440" rIns="91440" rtlCol="0" tIns="45720" vert="horz">
            <a:noAutofit/>
          </a:bodyPr>
          <a:p>
            <a:pPr algn="r" lvl="0"/>
            <a:r>
              <a:rPr dirty="0" sz="8000" lang="en-US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6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b="0" cap="all" sz="3200"/>
            </a:lvl1pPr>
          </a:lstStyle>
          <a:p>
            <a:r>
              <a:rPr lang="ru-RU"/>
              <a:t>Образец заголовка</a:t>
            </a:r>
            <a:endParaRPr dirty="0" lang="en-US"/>
          </a:p>
        </p:txBody>
      </p:sp>
      <p:sp>
        <p:nvSpPr>
          <p:cNvPr id="1048617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algn="l" indent="0" marL="0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4861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D449BED-3411-48F5-B013-181602DDEE50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104861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2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0F653A8-1217-4D68-887F-A999383932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9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b="0" cap="all" sz="3200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dirty="0" lang="en-US"/>
          </a:p>
        </p:txBody>
      </p:sp>
      <p:sp>
        <p:nvSpPr>
          <p:cNvPr id="104868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anchor="b" bIns="45720" lIns="91440" rIns="91440" rtlCol="0" tIns="45720" vert="horz">
            <a:normAutofit/>
          </a:bodyPr>
          <a:lstStyle>
            <a:lvl1pPr>
              <a:buNone/>
              <a:defRPr b="0" cap="all" dirty="0" sz="2400" lang="en-US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lvl="0" mar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48681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algn="l" indent="0" marL="0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4868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D449BED-3411-48F5-B013-181602DDEE50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104868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8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0F653A8-1217-4D68-887F-A9993839326C}" type="slidenum">
              <a:rPr lang="ru-RU" smtClean="0"/>
              <a:t>‹#›</a:t>
            </a:fld>
            <a:endParaRPr lang="ru-RU"/>
          </a:p>
        </p:txBody>
      </p:sp>
      <p:sp>
        <p:nvSpPr>
          <p:cNvPr id="1048685" name="TextBox 10"/>
          <p:cNvSpPr txBox="1"/>
          <p:nvPr/>
        </p:nvSpPr>
        <p:spPr>
          <a:xfrm>
            <a:off x="531812" y="812222"/>
            <a:ext cx="609600" cy="584776"/>
          </a:xfrm>
          <a:prstGeom prst="rect"/>
        </p:spPr>
        <p:txBody>
          <a:bodyPr anchor="ctr" bIns="45720" lIns="91440" rIns="91440" rtlCol="0" tIns="45720" vert="horz">
            <a:noAutofit/>
          </a:bodyPr>
          <a:p>
            <a:pPr lvl="0"/>
            <a:r>
              <a:rPr dirty="0" sz="8000" lang="en-US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48686" name="TextBox 11"/>
          <p:cNvSpPr txBox="1"/>
          <p:nvPr/>
        </p:nvSpPr>
        <p:spPr>
          <a:xfrm>
            <a:off x="10285412" y="2768601"/>
            <a:ext cx="609600" cy="584776"/>
          </a:xfrm>
          <a:prstGeom prst="rect"/>
        </p:spPr>
        <p:txBody>
          <a:bodyPr anchor="ctr" bIns="45720" lIns="91440" rIns="91440" rtlCol="0" tIns="45720" vert="horz">
            <a:noAutofit/>
          </a:bodyPr>
          <a:p>
            <a:pPr algn="r" lvl="0"/>
            <a:r>
              <a:rPr dirty="0" sz="8000" lang="en-US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4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 bIns="45720" lIns="91440" rIns="91440" rtlCol="0" tIns="45720" vert="horz">
            <a:normAutofit/>
          </a:bodyPr>
          <a:lstStyle>
            <a:lvl1pPr>
              <a:defRPr b="0" dirty="0" lang="en-US"/>
            </a:lvl1pPr>
          </a:lstStyle>
          <a:p>
            <a:pPr lvl="0" marL="0"/>
            <a:r>
              <a:rPr lang="ru-RU"/>
              <a:t>Образец заголовка</a:t>
            </a:r>
            <a:endParaRPr dirty="0" lang="en-US"/>
          </a:p>
        </p:txBody>
      </p:sp>
      <p:sp>
        <p:nvSpPr>
          <p:cNvPr id="104863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anchor="b" bIns="45720" lIns="91440" rIns="91440" rtlCol="0" tIns="45720" vert="horz">
            <a:normAutofit/>
          </a:bodyPr>
          <a:lstStyle>
            <a:lvl1pPr>
              <a:buNone/>
              <a:defRPr b="0" cap="all" dirty="0" sz="2400" lang="en-US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lvl="0" mar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48634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algn="l" indent="0" marL="0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4863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D449BED-3411-48F5-B013-181602DDEE50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104863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3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0F653A8-1217-4D68-887F-A999383932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x">
  <p:cSld name="Заголовок и вертикальный текст">
    <p:spTree>
      <p:nvGrpSpPr>
        <p:cNvPr id="5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3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/>
          </a:lstStyle>
          <a:p>
            <a:r>
              <a:rPr lang="ru-RU"/>
              <a:t>Образец заголовка</a:t>
            </a:r>
            <a:endParaRPr dirty="0" lang="en-US"/>
          </a:p>
        </p:txBody>
      </p:sp>
      <p:sp>
        <p:nvSpPr>
          <p:cNvPr id="1048694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anchor="t" vert="eaVert"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dirty="0" lang="en-US"/>
          </a:p>
        </p:txBody>
      </p:sp>
      <p:sp>
        <p:nvSpPr>
          <p:cNvPr id="104869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D449BED-3411-48F5-B013-181602DDEE50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104869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9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0F653A8-1217-4D68-887F-A999383932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itleAndTx">
  <p:cSld name="Вертикальный заголовок и текст">
    <p:spTree>
      <p:nvGrpSpPr>
        <p:cNvPr id="5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4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p>
            <a:r>
              <a:rPr lang="ru-RU"/>
              <a:t>Образец заголовка</a:t>
            </a:r>
            <a:endParaRPr dirty="0" lang="en-US"/>
          </a:p>
        </p:txBody>
      </p:sp>
      <p:sp>
        <p:nvSpPr>
          <p:cNvPr id="1048655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anchor="t" vert="eaVert"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dirty="0" lang="en-US"/>
          </a:p>
        </p:txBody>
      </p:sp>
      <p:sp>
        <p:nvSpPr>
          <p:cNvPr id="104865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D449BED-3411-48F5-B013-181602DDEE50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104865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5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0F653A8-1217-4D68-887F-A999383932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Заголовок и объект"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/>
              <a:t>Образец заголовка</a:t>
            </a:r>
            <a:endParaRPr dirty="0" lang="en-US"/>
          </a:p>
        </p:txBody>
      </p:sp>
      <p:sp>
        <p:nvSpPr>
          <p:cNvPr id="1048582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dirty="0" lang="en-US"/>
          </a:p>
        </p:txBody>
      </p:sp>
      <p:sp>
        <p:nvSpPr>
          <p:cNvPr id="104858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D449BED-3411-48F5-B013-181602DDEE50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104858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58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0F653A8-1217-4D68-887F-A999383932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secHead">
  <p:cSld name="Заголовок раздела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8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b="0" cap="all" sz="3600"/>
            </a:lvl1pPr>
          </a:lstStyle>
          <a:p>
            <a:r>
              <a:rPr lang="ru-RU"/>
              <a:t>Образец заголовка</a:t>
            </a:r>
            <a:endParaRPr dirty="0" lang="en-US"/>
          </a:p>
        </p:txBody>
      </p:sp>
      <p:sp>
        <p:nvSpPr>
          <p:cNvPr id="1048639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algn="l" indent="0" marL="0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4864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D449BED-3411-48F5-B013-181602DDEE50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104864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4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0F653A8-1217-4D68-887F-A999383932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Два объекта">
    <p:spTree>
      <p:nvGrpSpPr>
        <p:cNvPr id="5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3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/>
              <a:t>Образец заголовка</a:t>
            </a:r>
            <a:endParaRPr dirty="0" lang="en-US"/>
          </a:p>
        </p:txBody>
      </p:sp>
      <p:sp>
        <p:nvSpPr>
          <p:cNvPr id="1048674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dirty="0" lang="en-US"/>
          </a:p>
        </p:txBody>
      </p:sp>
      <p:sp>
        <p:nvSpPr>
          <p:cNvPr id="1048675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dirty="0" lang="en-US"/>
          </a:p>
        </p:txBody>
      </p:sp>
      <p:sp>
        <p:nvSpPr>
          <p:cNvPr id="104867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D449BED-3411-48F5-B013-181602DDEE50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104867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7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0F653A8-1217-4D68-887F-A999383932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Сравнение">
    <p:spTree>
      <p:nvGrpSpPr>
        <p:cNvPr id="5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3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/>
              <a:t>Образец заголовка</a:t>
            </a:r>
            <a:endParaRPr dirty="0" lang="en-US"/>
          </a:p>
        </p:txBody>
      </p:sp>
      <p:sp>
        <p:nvSpPr>
          <p:cNvPr id="1048644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indent="0" marL="0">
              <a:buNone/>
              <a:defRPr b="0" sz="2800">
                <a:solidFill>
                  <a:schemeClr val="tx1"/>
                </a:solidFill>
              </a:defRPr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48645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dirty="0" lang="en-US"/>
          </a:p>
        </p:txBody>
      </p:sp>
      <p:sp>
        <p:nvSpPr>
          <p:cNvPr id="1048646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indent="0" marL="0">
              <a:buNone/>
              <a:defRPr b="0" sz="2800">
                <a:solidFill>
                  <a:schemeClr val="tx1"/>
                </a:solidFill>
              </a:defRPr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48647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dirty="0" lang="en-US"/>
          </a:p>
        </p:txBody>
      </p:sp>
      <p:sp>
        <p:nvSpPr>
          <p:cNvPr id="104864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D449BED-3411-48F5-B013-181602DDEE50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104864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5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0F653A8-1217-4D68-887F-A999383932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Только заголовок">
    <p:spTree>
      <p:nvGrpSpPr>
        <p:cNvPr id="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/>
              <a:t>Образец заголовка</a:t>
            </a:r>
            <a:endParaRPr dirty="0" lang="en-US"/>
          </a:p>
        </p:txBody>
      </p:sp>
      <p:sp>
        <p:nvSpPr>
          <p:cNvPr id="104861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D449BED-3411-48F5-B013-181602DDEE50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104861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1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0F653A8-1217-4D68-887F-A999383932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Пустой слайд">
    <p:spTree>
      <p:nvGrpSpPr>
        <p:cNvPr id="5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1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D449BED-3411-48F5-B013-181602DDEE50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1048652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53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0F653A8-1217-4D68-887F-A999383932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Tx">
  <p:cSld name="Объект с подписью">
    <p:spTree>
      <p:nvGrpSpPr>
        <p:cNvPr id="5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7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b="0" sz="2400"/>
            </a:lvl1pPr>
          </a:lstStyle>
          <a:p>
            <a:r>
              <a:rPr lang="ru-RU"/>
              <a:t>Образец заголовка</a:t>
            </a:r>
            <a:endParaRPr dirty="0" lang="en-US"/>
          </a:p>
        </p:txBody>
      </p:sp>
      <p:sp>
        <p:nvSpPr>
          <p:cNvPr id="1048688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dirty="0" lang="en-US"/>
          </a:p>
        </p:txBody>
      </p:sp>
      <p:sp>
        <p:nvSpPr>
          <p:cNvPr id="1048689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indent="0" marL="0">
              <a:buNone/>
              <a:defRPr sz="1600"/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48690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D449BED-3411-48F5-B013-181602DDEE50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1048691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92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0F653A8-1217-4D68-887F-A999383932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picTx">
  <p:cSld name="Рисунок с подписью">
    <p:spTree>
      <p:nvGrpSpPr>
        <p:cNvPr id="4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6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b="0" sz="2800"/>
            </a:lvl1pPr>
          </a:lstStyle>
          <a:p>
            <a:r>
              <a:rPr lang="ru-RU"/>
              <a:t>Образец заголовка</a:t>
            </a:r>
            <a:endParaRPr dirty="0" lang="en-US"/>
          </a:p>
        </p:txBody>
      </p:sp>
      <p:sp>
        <p:nvSpPr>
          <p:cNvPr id="1048627" name="Picture Placeholder 2"/>
          <p:cNvSpPr>
            <a:spLocks noChangeAspect="1" noGrp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r="14460000" dist="381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algn="ctr" indent="0" marL="0">
              <a:buNone/>
              <a:defRPr sz="1600"/>
            </a:lvl1pPr>
            <a:lvl2pPr indent="0" marL="457200">
              <a:buNone/>
              <a:defRPr sz="1600"/>
            </a:lvl2pPr>
            <a:lvl3pPr indent="0" marL="914400">
              <a:buNone/>
              <a:defRPr sz="1600"/>
            </a:lvl3pPr>
            <a:lvl4pPr indent="0" marL="1371600">
              <a:buNone/>
              <a:defRPr sz="1600"/>
            </a:lvl4pPr>
            <a:lvl5pPr indent="0" marL="1828800">
              <a:buNone/>
              <a:defRPr sz="1600"/>
            </a:lvl5pPr>
            <a:lvl6pPr indent="0" marL="2286000">
              <a:buNone/>
              <a:defRPr sz="1600"/>
            </a:lvl6pPr>
            <a:lvl7pPr indent="0" marL="2743200">
              <a:buNone/>
              <a:defRPr sz="1600"/>
            </a:lvl7pPr>
            <a:lvl8pPr indent="0" marL="3200400">
              <a:buNone/>
              <a:defRPr sz="1600"/>
            </a:lvl8pPr>
            <a:lvl9pPr indent="0" marL="365760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dirty="0" lang="en-US"/>
          </a:p>
        </p:txBody>
      </p:sp>
      <p:sp>
        <p:nvSpPr>
          <p:cNvPr id="1048628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indent="0" marL="0">
              <a:buNone/>
              <a:defRPr sz="1800"/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4862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D449BED-3411-48F5-B013-181602DDEE50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104863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3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0F653A8-1217-4D68-887F-A999383932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3145728" name="Straight Connector 7"/>
            <p:cNvCxnSpPr>
              <a:cxnSpLocks/>
            </p:cNvCxnSpPr>
            <p:nvPr/>
          </p:nvCxnSpPr>
          <p:spPr>
            <a:xfrm flipH="1">
              <a:off x="11276012" y="2963333"/>
              <a:ext cx="912814" cy="912812"/>
            </a:xfrm>
            <a:prstGeom prst="line"/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29" name="Straight Connector 8"/>
            <p:cNvCxnSpPr>
              <a:cxnSpLocks/>
            </p:cNvCxnSpPr>
            <p:nvPr/>
          </p:nvCxnSpPr>
          <p:spPr>
            <a:xfrm flipH="1">
              <a:off x="9206969" y="3190344"/>
              <a:ext cx="2981857" cy="2981856"/>
            </a:xfrm>
            <a:prstGeom prst="line"/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0" name="Straight Connector 9"/>
            <p:cNvCxnSpPr>
              <a:cxnSpLocks/>
            </p:cNvCxnSpPr>
            <p:nvPr/>
          </p:nvCxnSpPr>
          <p:spPr>
            <a:xfrm flipH="1">
              <a:off x="10292292" y="3285067"/>
              <a:ext cx="1896534" cy="1896533"/>
            </a:xfrm>
            <a:prstGeom prst="line"/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1" name="Straight Connector 10"/>
            <p:cNvCxnSpPr>
              <a:cxnSpLocks/>
            </p:cNvCxnSpPr>
            <p:nvPr/>
          </p:nvCxnSpPr>
          <p:spPr>
            <a:xfrm flipH="1">
              <a:off x="10443103" y="3131080"/>
              <a:ext cx="1745722" cy="1745720"/>
            </a:xfrm>
            <a:prstGeom prst="line"/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2" name="Straight Connector 11"/>
            <p:cNvCxnSpPr>
              <a:cxnSpLocks/>
            </p:cNvCxnSpPr>
            <p:nvPr/>
          </p:nvCxnSpPr>
          <p:spPr>
            <a:xfrm flipH="1">
              <a:off x="10918826" y="3683001"/>
              <a:ext cx="1270001" cy="1269999"/>
            </a:xfrm>
            <a:prstGeom prst="line"/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8576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/>
          <a:effectLst/>
        </p:spPr>
        <p:txBody>
          <a:bodyPr anchor="ctr" bIns="45720" lIns="91440" rIns="91440" rtlCol="0" tIns="45720" vert="horz">
            <a:normAutofit/>
          </a:bodyPr>
          <a:p>
            <a:r>
              <a:rPr lang="ru-RU"/>
              <a:t>Образец заголовка</a:t>
            </a:r>
            <a:endParaRPr dirty="0" lang="en-US"/>
          </a:p>
        </p:txBody>
      </p:sp>
      <p:sp>
        <p:nvSpPr>
          <p:cNvPr id="1048577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/>
        </p:spPr>
        <p:txBody>
          <a:bodyPr anchor="ctr" bIns="45720" lIns="91440" rIns="91440" rtlCol="0" tIns="45720" vert="horz">
            <a:normAutofit/>
          </a:bodyPr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dirty="0" lang="en-US"/>
          </a:p>
        </p:txBody>
      </p:sp>
      <p:sp>
        <p:nvSpPr>
          <p:cNvPr id="1048578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/>
        </p:spPr>
        <p:txBody>
          <a:bodyPr anchor="t" bIns="45720" lIns="91440" rIns="91440" rtlCol="0" tIns="45720" vert="horz"/>
          <a:lstStyle>
            <a:lvl1pPr algn="r">
              <a:defRPr b="0" sz="100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D449BED-3411-48F5-B013-181602DDEE50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104857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/>
        </p:spPr>
        <p:txBody>
          <a:bodyPr anchor="t" bIns="45720" lIns="91440" rIns="91440" rtlCol="0" tIns="45720" vert="horz"/>
          <a:lstStyle>
            <a:lvl1pPr algn="l">
              <a:defRPr b="0" sz="100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4858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/>
        </p:spPr>
        <p:txBody>
          <a:bodyPr anchor="b" bIns="45720" lIns="91440" rIns="91440" rtlCol="0" tIns="45720" vert="horz"/>
          <a:lstStyle>
            <a:lvl1pPr algn="r">
              <a:defRPr b="0" sz="320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10F653A8-1217-4D68-887F-A9993839326C}" type="slidenum">
              <a:rPr lang="ru-RU" smtClean="0"/>
              <a:t>‹#›</a:t>
            </a:fld>
            <a:endParaRPr lang="ru-RU"/>
          </a:p>
        </p:txBody>
      </p:sp>
    </p:spTree>
  </p:cSld>
  <p:clrMap accent1="accent1" accent2="accent2" accent3="accent3" accent4="accent4" accent5="accent5" accent6="accent6" bg1="dk1" bg2="dk2" tx1="lt1" tx2="lt2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457200" eaLnBrk="1" hangingPunct="1" latinLnBrk="0" rtl="0">
        <a:spcBef>
          <a:spcPct val="0"/>
        </a:spcBef>
        <a:buNone/>
        <a:defRPr cap="all" sz="3600" kern="1200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algn="l" defTabSz="457200" eaLnBrk="1" hangingPunct="1" indent="-285750" latinLnBrk="0" marL="285750" rtl="0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cap="none" sz="2000" kern="1200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algn="l" defTabSz="457200" eaLnBrk="1" hangingPunct="1" indent="-285750" latinLnBrk="0" marL="742950" rtl="0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cap="none" sz="1800" kern="1200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algn="l" defTabSz="457200" eaLnBrk="1" hangingPunct="1" indent="-285750" latinLnBrk="0" marL="1200150" rtl="0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cap="none" sz="1600" kern="1200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algn="l" defTabSz="457200" eaLnBrk="1" hangingPunct="1" indent="-171450" latinLnBrk="0" marL="1543050" rtl="0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cap="none" sz="1400" kern="1200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algn="l" defTabSz="457200" eaLnBrk="1" hangingPunct="1" indent="-171450" latinLnBrk="0" marL="2000250" rtl="0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cap="none" sz="1400" kern="1200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algn="l" defTabSz="457200" eaLnBrk="1" hangingPunct="1" indent="-228600" latinLnBrk="0" marL="2514600" rtl="0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cap="none" sz="1400" kern="1200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algn="l" defTabSz="457200" eaLnBrk="1" hangingPunct="1" indent="-228600" latinLnBrk="0" marL="2971800" rtl="0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cap="none" sz="1400" kern="1200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algn="l" defTabSz="457200" eaLnBrk="1" hangingPunct="1" indent="-228600" latinLnBrk="0" marL="3429000" rtl="0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cap="none" sz="1400" kern="1200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algn="l" defTabSz="457200" eaLnBrk="1" hangingPunct="1" indent="-228600" latinLnBrk="0" marL="3886200" rtl="0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cap="none" sz="1400" kern="1200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457200" eaLnBrk="1" hangingPunct="1" latinLnBrk="0" marL="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457200" eaLnBrk="1" hangingPunct="1" latinLnBrk="0" marL="457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457200" eaLnBrk="1" hangingPunct="1" latinLnBrk="0" marL="914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457200" eaLnBrk="1" hangingPunct="1" latinLnBrk="0" marL="1371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457200" eaLnBrk="1" hangingPunct="1" latinLnBrk="0" marL="18288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457200" eaLnBrk="1" hangingPunct="1" latinLnBrk="0" marL="22860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457200" eaLnBrk="1" hangingPunct="1" latinLnBrk="0" marL="2743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457200" eaLnBrk="1" hangingPunct="1" latinLnBrk="0" marL="3200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457200" eaLnBrk="1" hangingPunct="1" latinLnBrk="0" marL="3657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image" Target="../media/image12.png"/><Relationship Id="rId3" Type="http://schemas.openxmlformats.org/officeDocument/2006/relationships/image" Target="../media/image13.png"/><Relationship Id="rId4" Type="http://schemas.openxmlformats.org/officeDocument/2006/relationships/slideLayout" Target="../slideLayouts/slideLayout2.xml"/></Relationships>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image" Target="../media/image15.jpeg"/><Relationship Id="rId3" Type="http://schemas.openxmlformats.org/officeDocument/2006/relationships/image" Target="../media/image16.jpeg"/><Relationship Id="rId4" Type="http://schemas.openxmlformats.org/officeDocument/2006/relationships/image" Target="../media/image17.jpeg"/><Relationship Id="rId5" Type="http://schemas.openxmlformats.org/officeDocument/2006/relationships/slideLayout" Target="../slideLayouts/slideLayout2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2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3.jpeg"/><Relationship Id="rId3" Type="http://schemas.openxmlformats.org/officeDocument/2006/relationships/slideLayout" Target="../slideLayouts/slideLayout2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2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image" Target="../media/image6.jpeg"/><Relationship Id="rId3" Type="http://schemas.openxmlformats.org/officeDocument/2006/relationships/slideLayout" Target="../slideLayouts/slideLayout2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image" Target="../media/image8.jpeg"/><Relationship Id="rId3" Type="http://schemas.openxmlformats.org/officeDocument/2006/relationships/image" Target="../media/image9.jpeg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image" Target="../media/image10.jpeg"/><Relationship Id="rId3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7" name="Заголовок 1"/>
          <p:cNvSpPr>
            <a:spLocks noGrp="1"/>
          </p:cNvSpPr>
          <p:nvPr>
            <p:ph type="ctrTitle"/>
          </p:nvPr>
        </p:nvSpPr>
        <p:spPr>
          <a:xfrm>
            <a:off x="1228299" y="218364"/>
            <a:ext cx="9355664" cy="2388358"/>
          </a:xfrm>
        </p:spPr>
        <p:txBody>
          <a:bodyPr>
            <a:normAutofit fontScale="90000"/>
          </a:bodyPr>
          <a:p>
            <a:pPr algn="ctr">
              <a:lnSpc>
                <a:spcPct val="150000"/>
              </a:lnSpc>
            </a:pPr>
            <a:r>
              <a:rPr b="1" dirty="0" sz="1600"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МОУ «Школа № 2 р. п. Новый Бурасы </a:t>
            </a:r>
            <a:r>
              <a:rPr b="1" dirty="0" sz="1600" lang="ru-RU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Новобурасского</a:t>
            </a:r>
            <a:r>
              <a:rPr b="1" dirty="0" sz="1600"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Саратовской области имени Героя Советского Союза М. С. Бочкарева»</a:t>
            </a:r>
            <a:br>
              <a:rPr b="1" dirty="0" sz="1600"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dirty="0" sz="3200"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</a:t>
            </a:r>
            <a:r>
              <a:rPr dirty="0"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dirty="0"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b="1" dirty="0"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b="1" dirty="0"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Секреты  </a:t>
            </a:r>
            <a:r>
              <a:rPr b="1" dirty="0"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успешности</a:t>
            </a:r>
            <a:r>
              <a:rPr b="1" dirty="0"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b="1" dirty="0"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48598" name="Прямоугольник 3"/>
          <p:cNvSpPr/>
          <p:nvPr/>
        </p:nvSpPr>
        <p:spPr>
          <a:xfrm>
            <a:off x="6933063" y="4817658"/>
            <a:ext cx="6234876" cy="1399540"/>
          </a:xfrm>
          <a:prstGeom prst="rect"/>
        </p:spPr>
        <p:txBody>
          <a:bodyPr wrap="square">
            <a:spAutoFit/>
          </a:bodyPr>
          <a:p>
            <a:r>
              <a:rPr b="1" dirty="0"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Автор проекта</a:t>
            </a:r>
            <a:r>
              <a:rPr dirty="0"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: Курсанова Алина,</a:t>
            </a:r>
          </a:p>
          <a:p>
            <a:r>
              <a:rPr dirty="0"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обучающаяся 10 класса </a:t>
            </a:r>
          </a:p>
          <a:p>
            <a:r>
              <a:rPr dirty="0"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МОУ «Школа № 2 р. п. Новые Бурасы».</a:t>
            </a:r>
          </a:p>
          <a:p>
            <a:r>
              <a:rPr dirty="0"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>
              <a:spcAft>
                <a:spcPts val="0"/>
              </a:spcAft>
            </a:pPr>
            <a:endParaRPr dirty="0" sz="1600" lang="ru-RU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48599" name="Прямоугольник 4"/>
          <p:cNvSpPr/>
          <p:nvPr/>
        </p:nvSpPr>
        <p:spPr>
          <a:xfrm>
            <a:off x="1746913" y="2161371"/>
            <a:ext cx="8521951" cy="1424941"/>
          </a:xfrm>
          <a:prstGeom prst="rect"/>
        </p:spPr>
        <p:txBody>
          <a:bodyPr wrap="square">
            <a:spAutoFit/>
          </a:bodyPr>
          <a:p>
            <a:pPr algn="ctr"/>
            <a:endParaRPr b="1" dirty="0" 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b="1" dirty="0"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b="1" dirty="0"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Направление</a:t>
            </a:r>
            <a:r>
              <a:rPr b="1" dirty="0"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dirty="0"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dirty="0" lang="ru-RU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Блоггинг</a:t>
            </a:r>
            <a:r>
              <a:rPr dirty="0"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и онлайн-мероприятия в обществе </a:t>
            </a:r>
            <a:r>
              <a:rPr dirty="0"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 и подростков</a:t>
            </a:r>
            <a:r>
              <a:rPr dirty="0"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dirty="0"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dirty="0" lang="ru-RU"/>
          </a:p>
        </p:txBody>
      </p:sp>
    </p:spTree>
  </p:cSld>
  <p:clrMapOvr>
    <a:masterClrMapping/>
  </p:clrMapOvr>
  <p:timing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6" name="Заголовок 1"/>
          <p:cNvSpPr>
            <a:spLocks noGrp="1"/>
          </p:cNvSpPr>
          <p:nvPr>
            <p:ph type="title"/>
          </p:nvPr>
        </p:nvSpPr>
        <p:spPr>
          <a:xfrm>
            <a:off x="623252" y="141755"/>
            <a:ext cx="9678988" cy="991010"/>
          </a:xfrm>
        </p:spPr>
        <p:txBody>
          <a:bodyPr>
            <a:normAutofit/>
          </a:bodyPr>
          <a:p>
            <a:pPr algn="ctr"/>
            <a:r>
              <a:rPr b="1" dirty="0" sz="3200" lang="ru-RU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Начальный этап реализации проекта.</a:t>
            </a:r>
            <a:endParaRPr b="1" dirty="0" sz="3200" lang="ru-RU">
              <a:solidFill>
                <a:schemeClr val="accent1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97156" name="Объект 4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8707272" y="956008"/>
            <a:ext cx="2734555" cy="3249249"/>
          </a:xfrm>
        </p:spPr>
      </p:pic>
      <p:sp>
        <p:nvSpPr>
          <p:cNvPr id="1048587" name="Прямоугольник 5"/>
          <p:cNvSpPr/>
          <p:nvPr/>
        </p:nvSpPr>
        <p:spPr>
          <a:xfrm>
            <a:off x="150125" y="1105469"/>
            <a:ext cx="6127845" cy="5539740"/>
          </a:xfrm>
          <a:prstGeom prst="rect"/>
        </p:spPr>
        <p:txBody>
          <a:bodyPr wrap="square">
            <a:spAutoFit/>
          </a:bodyPr>
          <a:p>
            <a:pPr algn="just"/>
            <a:r>
              <a:rPr dirty="0" sz="2800"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Чтобы получить теоретические знания в области предпринимательской деятельности мы с моими одноклассниками решили пройти обучение в Школе бизнеса «Бизнес </a:t>
            </a:r>
            <a:r>
              <a:rPr dirty="0" sz="2800" lang="ru-RU" err="1">
                <a:latin typeface="Times New Roman" panose="02020603050405020304" pitchFamily="18" charset="0"/>
                <a:cs typeface="Times New Roman" panose="02020603050405020304" pitchFamily="18" charset="0"/>
              </a:rPr>
              <a:t>junior</a:t>
            </a:r>
            <a:r>
              <a:rPr dirty="0" sz="2800"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» и даже разработали свой бизнес-план. </a:t>
            </a:r>
            <a:r>
              <a:rPr dirty="0" sz="2800"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 </a:t>
            </a:r>
            <a:r>
              <a:rPr dirty="0" sz="2800"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что делать дальше, как реализовать наше право на труд? </a:t>
            </a:r>
            <a:r>
              <a:rPr b="1" dirty="0" sz="2800"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Ответы на </a:t>
            </a:r>
            <a:r>
              <a:rPr b="1" dirty="0" sz="2800"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вопросы </a:t>
            </a:r>
            <a:r>
              <a:rPr b="1" dirty="0" sz="2800"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я думаю, смогу найти, если мне удастся </a:t>
            </a:r>
            <a:r>
              <a:rPr b="1" dirty="0" sz="2800"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реализовать проект «Секреты успешности»! </a:t>
            </a:r>
            <a:endParaRPr b="1" dirty="0" sz="2800"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48588" name="Прямоугольник 6"/>
          <p:cNvSpPr/>
          <p:nvPr/>
        </p:nvSpPr>
        <p:spPr>
          <a:xfrm>
            <a:off x="10302239" y="4487332"/>
            <a:ext cx="233680" cy="624840"/>
          </a:xfrm>
          <a:prstGeom prst="rect"/>
        </p:spPr>
        <p:txBody>
          <a:bodyPr wrap="none">
            <a:spAutoFit/>
          </a:bodyPr>
          <a:p>
            <a:endParaRPr dirty="0" lang="ru-RU"/>
          </a:p>
          <a:p>
            <a:endParaRPr dirty="0" lang="ru-RU"/>
          </a:p>
        </p:txBody>
      </p:sp>
      <p:pic>
        <p:nvPicPr>
          <p:cNvPr id="2097157" name="Picture 2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2"/>
          <a:srcRect/>
          <a:stretch>
            <a:fillRect/>
          </a:stretch>
        </p:blipFill>
        <p:spPr bwMode="auto">
          <a:xfrm>
            <a:off x="7124131" y="4053386"/>
            <a:ext cx="4298073" cy="2732234"/>
          </a:xfrm>
          <a:prstGeom prst="rect"/>
          <a:noFill/>
          <a:ln>
            <a:noFill/>
          </a:ln>
          <a:effectLst/>
        </p:spPr>
      </p:pic>
      <p:pic>
        <p:nvPicPr>
          <p:cNvPr id="2097158" name="Picture 3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3" cstate="print"/>
          <a:srcRect/>
          <a:stretch>
            <a:fillRect/>
          </a:stretch>
        </p:blipFill>
        <p:spPr bwMode="auto">
          <a:xfrm>
            <a:off x="6537278" y="893690"/>
            <a:ext cx="2088107" cy="3442055"/>
          </a:xfrm>
          <a:prstGeom prst="rect"/>
          <a:noFill/>
          <a:ln>
            <a:noFill/>
          </a:ln>
          <a:effectLst/>
        </p:spPr>
      </p:pic>
    </p:spTree>
  </p:cSld>
  <p:clrMapOvr>
    <a:masterClrMapping/>
  </p:clrMapOvr>
  <p:timing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2" name="Picture 3" descr="C:\Documents and Settings\olga\Рабочий стол\155f33c6bb73d8ec0f03e450c250ae62.jp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6484145" y="272955"/>
            <a:ext cx="5043094" cy="3562066"/>
          </a:xfrm>
          <a:prstGeom prst="rect"/>
          <a:noFill/>
        </p:spPr>
      </p:pic>
      <p:pic>
        <p:nvPicPr>
          <p:cNvPr id="2097153" name="Picture 4" descr="C:\Documents and Settings\olga\Рабочий стол\KASN8224.JP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2"/>
          <a:srcRect/>
          <a:stretch>
            <a:fillRect/>
          </a:stretch>
        </p:blipFill>
        <p:spPr bwMode="auto">
          <a:xfrm>
            <a:off x="233319" y="2838734"/>
            <a:ext cx="6025956" cy="4019266"/>
          </a:xfrm>
          <a:prstGeom prst="rect"/>
          <a:noFill/>
        </p:spPr>
      </p:pic>
      <p:pic>
        <p:nvPicPr>
          <p:cNvPr id="2097154" name="Picture 5" descr="C:\Documents and Settings\olga\Рабочий стол\005.jpg"/>
          <p:cNvPicPr>
            <a:picLocks noChangeAspect="1" noGrp="1" noChangeArrowheads="1"/>
          </p:cNvPicPr>
          <p:nvPr>
            <p:ph idx="1"/>
          </p:nvPr>
        </p:nvPicPr>
        <p:blipFill>
          <a:blip xmlns:r="http://schemas.openxmlformats.org/officeDocument/2006/relationships" r:embed="rId3"/>
          <a:srcRect/>
          <a:stretch>
            <a:fillRect/>
          </a:stretch>
        </p:blipFill>
        <p:spPr bwMode="auto">
          <a:xfrm>
            <a:off x="996287" y="204717"/>
            <a:ext cx="4299045" cy="2279176"/>
          </a:xfrm>
          <a:prstGeom prst="rect"/>
          <a:noFill/>
        </p:spPr>
      </p:pic>
      <p:pic>
        <p:nvPicPr>
          <p:cNvPr id="2097155" name="Picture 6" descr="C:\Documents and Settings\olga\Рабочий стол\_5.jp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4"/>
          <a:srcRect/>
          <a:stretch>
            <a:fillRect/>
          </a:stretch>
        </p:blipFill>
        <p:spPr bwMode="auto">
          <a:xfrm>
            <a:off x="6550925" y="3802607"/>
            <a:ext cx="5431809" cy="3055393"/>
          </a:xfrm>
          <a:prstGeom prst="rect"/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0" name="Заголовок 1"/>
          <p:cNvSpPr>
            <a:spLocks noGrp="1"/>
          </p:cNvSpPr>
          <p:nvPr>
            <p:ph type="title"/>
          </p:nvPr>
        </p:nvSpPr>
        <p:spPr>
          <a:xfrm>
            <a:off x="1981200" y="178056"/>
            <a:ext cx="8534400" cy="1113385"/>
          </a:xfrm>
        </p:spPr>
        <p:txBody>
          <a:bodyPr/>
          <a:p>
            <a:r>
              <a:rPr b="1" dirty="0" lang="ru-RU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Актуальность проекта</a:t>
            </a:r>
            <a:endParaRPr b="1" dirty="0" lang="ru-RU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097161" name="Объект 5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6352903" y="1291441"/>
            <a:ext cx="5512099" cy="3881437"/>
          </a:xfrm>
        </p:spPr>
      </p:pic>
      <p:sp>
        <p:nvSpPr>
          <p:cNvPr id="1048601" name="AutoShape 2" descr="https://sun9-6.userapi.com/3-MU2jDLGTN-M__eMz_PAymhZw5Ss-lfwf9BjA/EB3C9eHaUXM.jpg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/>
          <a:noFill/>
        </p:spPr>
        <p:txBody>
          <a:bodyPr anchor="t" anchorCtr="0" bIns="45720" compatLnSpc="1" lIns="91440" numCol="1" rIns="91440" tIns="45720" vert="horz" wrap="square">
            <a:prstTxWarp prst="textNoShape"/>
          </a:bodyPr>
          <a:p>
            <a:endParaRPr lang="ru-RU"/>
          </a:p>
        </p:txBody>
      </p:sp>
      <p:sp>
        <p:nvSpPr>
          <p:cNvPr id="1048602" name="Прямоугольник 6"/>
          <p:cNvSpPr/>
          <p:nvPr/>
        </p:nvSpPr>
        <p:spPr>
          <a:xfrm>
            <a:off x="256903" y="1291441"/>
            <a:ext cx="6096000" cy="5120640"/>
          </a:xfrm>
          <a:prstGeom prst="rect"/>
        </p:spPr>
        <p:txBody>
          <a:bodyPr>
            <a:spAutoFit/>
          </a:bodyPr>
          <a:p>
            <a:r>
              <a:rPr dirty="0" sz="2800"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секрет, что современные </a:t>
            </a:r>
            <a:r>
              <a:rPr dirty="0" sz="2800"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подростки, основную долю информации черпают из Интернета. </a:t>
            </a:r>
            <a:r>
              <a:rPr dirty="0" sz="2800"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Еще большую актуальность  Интернет – технологии приобретают сегодня, в </a:t>
            </a:r>
            <a:r>
              <a:rPr dirty="0" sz="2800"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условиях </a:t>
            </a:r>
            <a:r>
              <a:rPr dirty="0" sz="2800"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пандемии, когда непосредственные контакты между людьми должны быть временно ограниченны, а образование переходит в  дистанционный формат.</a:t>
            </a:r>
            <a:endParaRPr dirty="0" sz="2800"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3" name="Заголовок 1"/>
          <p:cNvSpPr>
            <a:spLocks noGrp="1"/>
          </p:cNvSpPr>
          <p:nvPr>
            <p:ph type="title"/>
          </p:nvPr>
        </p:nvSpPr>
        <p:spPr>
          <a:xfrm>
            <a:off x="409433" y="171103"/>
            <a:ext cx="8407021" cy="1111787"/>
          </a:xfrm>
        </p:spPr>
        <p:txBody>
          <a:bodyPr>
            <a:normAutofit/>
          </a:bodyPr>
          <a:p>
            <a:r>
              <a:rPr b="1" dirty="0" sz="3200" lang="ru-RU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Основная проблема проекта</a:t>
            </a:r>
            <a:endParaRPr b="1" dirty="0" sz="3200" lang="ru-RU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48604" name="Прямоугольник 5"/>
          <p:cNvSpPr/>
          <p:nvPr/>
        </p:nvSpPr>
        <p:spPr>
          <a:xfrm>
            <a:off x="409433" y="1228299"/>
            <a:ext cx="7096836" cy="5539740"/>
          </a:xfrm>
          <a:prstGeom prst="rect"/>
        </p:spPr>
        <p:txBody>
          <a:bodyPr wrap="square">
            <a:spAutoFit/>
          </a:bodyPr>
          <a:p>
            <a:r>
              <a:rPr dirty="0" sz="2800"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dirty="0" sz="2800"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волнует моих сверстников больше всего в плане соблюдения прав ребенка</a:t>
            </a:r>
            <a:r>
              <a:rPr dirty="0" sz="2800"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dirty="0" sz="2800"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dirty="0" sz="2800"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акие </a:t>
            </a:r>
            <a:r>
              <a:rPr dirty="0" sz="2800"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из наших прав наиболее актуальны для нас – старших подростков  сегодня, как они работают на практике</a:t>
            </a:r>
            <a:r>
              <a:rPr dirty="0" sz="2800"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dirty="0" sz="2800"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dirty="0" sz="2800"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В ходе моего опроса </a:t>
            </a:r>
            <a:r>
              <a:rPr dirty="0" sz="2800"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проведенного в различных социальных сетях, выяснилось</a:t>
            </a:r>
            <a:r>
              <a:rPr dirty="0" sz="2800"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, что </a:t>
            </a:r>
            <a:r>
              <a:rPr b="1" dirty="0" sz="2800" lang="ru-RU" u="sng">
                <a:latin typeface="Times New Roman" panose="02020603050405020304" pitchFamily="18" charset="0"/>
                <a:cs typeface="Times New Roman" panose="02020603050405020304" pitchFamily="18" charset="0"/>
              </a:rPr>
              <a:t>больше всего</a:t>
            </a:r>
            <a:r>
              <a:rPr dirty="0" sz="2800" lang="ru-RU" u="sng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dirty="0" sz="2800"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подростков волнует </a:t>
            </a:r>
            <a:r>
              <a:rPr b="1" dirty="0" sz="2800" lang="ru-RU" u="sng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 соблюдения нашего права на труд</a:t>
            </a:r>
            <a:r>
              <a:rPr b="1" dirty="0" sz="2800"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endParaRPr dirty="0" sz="2800"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97162" name="Picture 4" descr="C:\Documents and Settings\olga\Рабочий стол\empty947.jpg"/>
          <p:cNvPicPr>
            <a:picLocks noChangeAspect="1" noGrp="1" noChangeArrowheads="1"/>
          </p:cNvPicPr>
          <p:nvPr>
            <p:ph idx="1"/>
          </p:nvPr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>
            <a:off x="7124131" y="3698249"/>
            <a:ext cx="4330279" cy="3159751"/>
          </a:xfrm>
          <a:prstGeom prst="rect"/>
          <a:noFill/>
        </p:spPr>
      </p:pic>
      <p:pic>
        <p:nvPicPr>
          <p:cNvPr id="2097163" name="Picture 5" descr="C:\Documents and Settings\olga\Рабочий стол\img6.jp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2"/>
          <a:srcRect/>
          <a:stretch>
            <a:fillRect/>
          </a:stretch>
        </p:blipFill>
        <p:spPr bwMode="auto">
          <a:xfrm>
            <a:off x="7219666" y="191069"/>
            <a:ext cx="4419600" cy="3314700"/>
          </a:xfrm>
          <a:prstGeom prst="rect"/>
          <a:noFill/>
        </p:spPr>
      </p:pic>
    </p:spTree>
  </p:cSld>
  <p:clrMapOvr>
    <a:masterClrMapping/>
  </p:clrMapOvr>
  <p:timing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5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/>
          </a:p>
        </p:txBody>
      </p:sp>
      <p:sp>
        <p:nvSpPr>
          <p:cNvPr id="1048606" name="Объект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ru-RU"/>
          </a:p>
        </p:txBody>
      </p:sp>
      <p:pic>
        <p:nvPicPr>
          <p:cNvPr id="2097164" name="Picture 2" descr="C:\Documents and Settings\olga\Рабочий стол\img4.jp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436727" y="0"/>
            <a:ext cx="11546007" cy="6858000"/>
          </a:xfrm>
          <a:prstGeom prst="rect"/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7" name="Заголовок 1"/>
          <p:cNvSpPr>
            <a:spLocks noGrp="1"/>
          </p:cNvSpPr>
          <p:nvPr>
            <p:ph type="title"/>
          </p:nvPr>
        </p:nvSpPr>
        <p:spPr>
          <a:xfrm>
            <a:off x="651810" y="491319"/>
            <a:ext cx="7117047" cy="696650"/>
          </a:xfrm>
        </p:spPr>
        <p:txBody>
          <a:bodyPr>
            <a:normAutofit/>
          </a:bodyPr>
          <a:p>
            <a:pPr algn="ctr"/>
            <a:r>
              <a:rPr b="1" dirty="0" lang="ru-RU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</a:t>
            </a:r>
          </a:p>
        </p:txBody>
      </p:sp>
      <p:sp>
        <p:nvSpPr>
          <p:cNvPr id="1048608" name="Прямоугольник 3"/>
          <p:cNvSpPr/>
          <p:nvPr/>
        </p:nvSpPr>
        <p:spPr>
          <a:xfrm>
            <a:off x="368490" y="1323833"/>
            <a:ext cx="7683689" cy="5120640"/>
          </a:xfrm>
          <a:prstGeom prst="rect"/>
        </p:spPr>
        <p:txBody>
          <a:bodyPr wrap="square">
            <a:spAutoFit/>
          </a:bodyPr>
          <a:p>
            <a:pPr algn="just" lvl="0">
              <a:spcAft>
                <a:spcPts val="0"/>
              </a:spcAft>
              <a:tabLst>
                <a:tab algn="l" pos="457200"/>
              </a:tabLst>
            </a:pPr>
            <a:r>
              <a:rPr dirty="0" sz="2800" lang="ru-RU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Создание </a:t>
            </a:r>
            <a:r>
              <a:rPr dirty="0" sz="2800" lang="ru-RU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адресованных подросткам цифровых, информационных продуктов о правах и обязанностях несовершеннолетних в сфере Трудового законодательства РФ, об основных принципах права на труд</a:t>
            </a:r>
            <a:r>
              <a:rPr dirty="0" sz="2800" lang="ru-RU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 lvl="0">
              <a:spcAft>
                <a:spcPts val="0"/>
              </a:spcAft>
              <a:tabLst>
                <a:tab algn="l" pos="457200"/>
              </a:tabLst>
            </a:pPr>
            <a:r>
              <a:rPr dirty="0" sz="2800" lang="ru-RU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формирование умений отстаивать и защищать свое право на труд;</a:t>
            </a:r>
            <a:endParaRPr dirty="0" sz="2800" lang="ru-RU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lvl="0">
              <a:spcAft>
                <a:spcPts val="0"/>
              </a:spcAft>
              <a:tabLst>
                <a:tab algn="l" pos="457200"/>
              </a:tabLst>
            </a:pPr>
            <a:r>
              <a:rPr dirty="0" sz="2800" lang="ru-RU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формирование </a:t>
            </a:r>
            <a:r>
              <a:rPr dirty="0" sz="2800" lang="ru-RU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школьников инициативности, самостоятельности, способности к успешной социализации в обществе.</a:t>
            </a:r>
            <a:endParaRPr dirty="0" sz="2400" lang="ru-RU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97165" name="Picture 2" descr="C:\Documents and Settings\olga\Рабочий стол\slide-7.jp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>
            <a:off x="8324898" y="794187"/>
            <a:ext cx="3726075" cy="2730247"/>
          </a:xfrm>
          <a:prstGeom prst="rect"/>
          <a:noFill/>
        </p:spPr>
      </p:pic>
      <p:pic>
        <p:nvPicPr>
          <p:cNvPr id="2097166" name="Picture 3" descr="C:\Documents and Settings\olga\Рабочий стол\Pic_Новости20180705_ТрудНесовершеннолетних.jp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2"/>
          <a:srcRect/>
          <a:stretch>
            <a:fillRect/>
          </a:stretch>
        </p:blipFill>
        <p:spPr bwMode="auto">
          <a:xfrm>
            <a:off x="8324898" y="3698543"/>
            <a:ext cx="3499317" cy="2895409"/>
          </a:xfrm>
          <a:prstGeom prst="rect"/>
          <a:noFill/>
        </p:spPr>
      </p:pic>
    </p:spTree>
  </p:cSld>
  <p:clrMapOvr>
    <a:masterClrMapping/>
  </p:clrMapOvr>
  <p:timing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9" name="Заголовок 1"/>
          <p:cNvSpPr>
            <a:spLocks noGrp="1"/>
          </p:cNvSpPr>
          <p:nvPr>
            <p:ph type="title"/>
          </p:nvPr>
        </p:nvSpPr>
        <p:spPr>
          <a:xfrm>
            <a:off x="2033516" y="191070"/>
            <a:ext cx="8329684" cy="873456"/>
          </a:xfrm>
        </p:spPr>
        <p:txBody>
          <a:bodyPr/>
          <a:p>
            <a:pPr algn="ctr"/>
            <a:r>
              <a:rPr b="1" dirty="0" lang="ru-RU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проекта</a:t>
            </a:r>
          </a:p>
        </p:txBody>
      </p:sp>
      <p:sp>
        <p:nvSpPr>
          <p:cNvPr id="1048610" name="Объект 2"/>
          <p:cNvSpPr>
            <a:spLocks noGrp="1"/>
          </p:cNvSpPr>
          <p:nvPr>
            <p:ph idx="1"/>
          </p:nvPr>
        </p:nvSpPr>
        <p:spPr>
          <a:xfrm>
            <a:off x="204715" y="1037230"/>
            <a:ext cx="9376013" cy="5568286"/>
          </a:xfrm>
        </p:spPr>
        <p:txBody>
          <a:bodyPr>
            <a:noAutofit/>
          </a:bodyPr>
          <a:p>
            <a:r>
              <a:rPr dirty="0" sz="2400" lang="ru-RU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и обобщение нормативно-правовых документов по правам детей в сфере Трудового </a:t>
            </a:r>
            <a:r>
              <a:rPr dirty="0" sz="2400" lang="ru-RU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законодательства, создание наглядных цифровых пособий по основам Трудового законодательства в сфере защиты прав несовершеннолетних. </a:t>
            </a:r>
            <a:endParaRPr dirty="0" sz="2400" lang="ru-RU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dirty="0" sz="2400" lang="ru-RU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видео роликов об успешных выпускниках школы, ставших студентами правовых ВУЗов; привлечение их к ведению Блога.</a:t>
            </a:r>
          </a:p>
          <a:p>
            <a:r>
              <a:rPr dirty="0" sz="2400" lang="ru-RU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видеороликов </a:t>
            </a:r>
            <a:r>
              <a:rPr dirty="0" sz="2400" lang="ru-RU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молодых, </a:t>
            </a:r>
            <a:r>
              <a:rPr dirty="0" sz="2400" lang="ru-RU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успешных </a:t>
            </a:r>
            <a:r>
              <a:rPr dirty="0" sz="2400" lang="ru-RU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предпринимателях, привлечение их к ведению Блога.</a:t>
            </a:r>
            <a:endParaRPr dirty="0" sz="2400" lang="ru-RU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dirty="0" sz="2400" lang="ru-RU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видео материалов  о современных профессиях</a:t>
            </a:r>
          </a:p>
          <a:p>
            <a:r>
              <a:rPr dirty="0" sz="2400" lang="ru-RU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Активная реклама знаний по финансовой грамотности.</a:t>
            </a:r>
          </a:p>
          <a:p>
            <a:r>
              <a:rPr dirty="0" sz="2400" lang="ru-RU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Дать возможность участникам проекта овладеть навыками уверенного поведения,  научить аргументировано действовать в ситуации выбора</a:t>
            </a:r>
          </a:p>
        </p:txBody>
      </p:sp>
      <p:pic>
        <p:nvPicPr>
          <p:cNvPr id="2097167" name="Picture 2" descr="C:\Documents and Settings\olga\Рабочий стол\trud_prava1.jp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>
            <a:off x="9726603" y="3753632"/>
            <a:ext cx="2183342" cy="3104368"/>
          </a:xfrm>
          <a:prstGeom prst="rect"/>
          <a:noFill/>
        </p:spPr>
      </p:pic>
      <p:pic>
        <p:nvPicPr>
          <p:cNvPr id="2097168" name="Picture 3" descr="C:\Documents and Settings\olga\Рабочий стол\img13.jp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2" cstate="print"/>
          <a:srcRect/>
          <a:stretch>
            <a:fillRect/>
          </a:stretch>
        </p:blipFill>
        <p:spPr bwMode="auto">
          <a:xfrm>
            <a:off x="8652680" y="0"/>
            <a:ext cx="3257265" cy="2442949"/>
          </a:xfrm>
          <a:prstGeom prst="rect"/>
          <a:noFill/>
        </p:spPr>
      </p:pic>
      <p:pic>
        <p:nvPicPr>
          <p:cNvPr id="2097169" name="Picture 4" descr="C:\Documents and Settings\olga\Рабочий стол\img10.jp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3"/>
          <a:srcRect/>
          <a:stretch>
            <a:fillRect/>
          </a:stretch>
        </p:blipFill>
        <p:spPr bwMode="auto">
          <a:xfrm>
            <a:off x="8702870" y="2593074"/>
            <a:ext cx="3392547" cy="1805486"/>
          </a:xfrm>
          <a:prstGeom prst="rect"/>
          <a:noFill/>
        </p:spPr>
      </p:pic>
    </p:spTree>
  </p:cSld>
  <p:clrMapOvr>
    <a:masterClrMapping/>
  </p:clrMapOvr>
  <p:timing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1" name="Заголовок 1"/>
          <p:cNvSpPr>
            <a:spLocks noGrp="1"/>
          </p:cNvSpPr>
          <p:nvPr>
            <p:ph type="title"/>
          </p:nvPr>
        </p:nvSpPr>
        <p:spPr>
          <a:xfrm>
            <a:off x="1951630" y="183277"/>
            <a:ext cx="8079474" cy="833482"/>
          </a:xfrm>
        </p:spPr>
        <p:txBody>
          <a:bodyPr>
            <a:normAutofit/>
          </a:bodyPr>
          <a:p>
            <a:r>
              <a:rPr b="1" dirty="0" sz="3200" lang="ru-RU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Вероятные риски проекта</a:t>
            </a:r>
            <a:endParaRPr b="1" dirty="0" sz="3200" lang="ru-RU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194305" name="Объект 3"/>
          <p:cNvGraphicFramePr>
            <a:graphicFrameLocks noGrp="1"/>
          </p:cNvGraphicFramePr>
          <p:nvPr>
            <p:ph idx="1"/>
          </p:nvPr>
        </p:nvGraphicFramePr>
        <p:xfrm>
          <a:off x="382138" y="817469"/>
          <a:ext cx="10768083" cy="550144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355601"/>
                <a:gridCol w="5412482"/>
              </a:tblGrid>
              <a:tr h="605912">
                <a:tc>
                  <a:txBody>
                    <a:bodyPr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sz="2000" i="1" lang="ru-RU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Вероятные кризисы</a:t>
                      </a:r>
                      <a:endParaRPr b="1" dirty="0" sz="1800" i="1" lang="ru-RU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808" marR="66808" marT="0" marB="0"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sz="2000" i="1" lang="ru-RU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Антикризисные стратегии</a:t>
                      </a:r>
                      <a:endParaRPr b="1" dirty="0" sz="1800" i="1" lang="ru-RU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808" marR="66808" marT="0" marB="0">
                    <a:noFill/>
                  </a:tcPr>
                </a:tc>
              </a:tr>
              <a:tr h="800087">
                <a:tc>
                  <a:txBody>
                    <a:bodyPr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0" dirty="0" sz="2000" lang="ru-RU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1.Небольшой охват аудитории на начальном этапе реализации проекта.</a:t>
                      </a:r>
                      <a:endParaRPr b="0" dirty="0" sz="1800" lang="ru-RU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808" marR="66808" marT="0" marB="0"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0" dirty="0" sz="2000" lang="ru-RU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Активная реклама  о данной группе в различных </a:t>
                      </a:r>
                      <a:r>
                        <a:rPr b="0" dirty="0" sz="2000" lang="ru-RU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социальных сетях.</a:t>
                      </a:r>
                      <a:endParaRPr b="0" dirty="0" sz="1800" lang="ru-RU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808" marR="66808" marT="0" marB="0">
                    <a:noFill/>
                  </a:tcPr>
                </a:tc>
              </a:tr>
              <a:tr h="2925452">
                <a:tc>
                  <a:txBody>
                    <a:bodyPr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0" dirty="0" sz="2000" lang="ru-RU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Отсутствие заинтересованности у студентов юридических ВУЗов в реализации данного проекта.</a:t>
                      </a:r>
                      <a:endParaRPr b="0" dirty="0" sz="1800" lang="ru-RU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808" marR="66808" marT="0" marB="0"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0" dirty="0" sz="2000" lang="ru-RU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Обратимся за помощью к студенческому комитету и преподавателям, продумаем возможности стимулирования тех студентов, которые пойдут на сотрудничество</a:t>
                      </a:r>
                      <a:r>
                        <a:rPr b="0" dirty="0" sz="2000" lang="ru-RU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0" dirty="0" sz="2000" lang="ru-RU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Привлечение к реализации проекта  уже действующих членов Детского Совета при Уполномоченном, работающих в данном направлении.</a:t>
                      </a:r>
                      <a:endParaRPr b="0" dirty="0" sz="1800" lang="ru-RU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808" marR="66808" marT="0" marB="0">
                    <a:noFill/>
                  </a:tcPr>
                </a:tc>
              </a:tr>
              <a:tr h="1169991">
                <a:tc>
                  <a:txBody>
                    <a:bodyPr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0" sz="2000" lang="ru-RU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Отсутствие интереса к проекту у предпринимателей.</a:t>
                      </a:r>
                      <a:endParaRPr b="0" sz="1800" lang="ru-RU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808" marR="66808" marT="0" marB="0"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0" dirty="0" sz="2000" lang="ru-RU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Будем рекламировать </a:t>
                      </a:r>
                      <a:r>
                        <a:rPr b="0" dirty="0" sz="2000" lang="ru-RU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своей группе бизнес </a:t>
                      </a:r>
                      <a:r>
                        <a:rPr b="0" dirty="0" sz="2000" lang="ru-RU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тех предпринимателей, которые согласятся сотрудничать.</a:t>
                      </a:r>
                      <a:endParaRPr b="0" dirty="0" sz="1800" lang="ru-RU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808" marR="66808" marT="0" marB="0"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4304" name="Таблица 3"/>
          <p:cNvGraphicFramePr>
            <a:graphicFrameLocks noGrp="1"/>
          </p:cNvGraphicFramePr>
          <p:nvPr/>
        </p:nvGraphicFramePr>
        <p:xfrm>
          <a:off x="218364" y="722325"/>
          <a:ext cx="11491415" cy="591823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4702757"/>
                <a:gridCol w="6788658"/>
              </a:tblGrid>
              <a:tr h="300812">
                <a:tc>
                  <a:txBody>
                    <a:bodyPr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sz="1800" i="1" lang="ru-RU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Социальный эффект</a:t>
                      </a:r>
                      <a:endParaRPr b="1" dirty="0" sz="1800" i="1" lang="ru-RU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820" marR="35820" marT="0" marB="0">
                    <a:noFill/>
                  </a:tcPr>
                </a:tc>
                <a:tc>
                  <a:txBody>
                    <a:bodyPr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sz="1800" i="1" lang="ru-RU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результата</a:t>
                      </a:r>
                      <a:endParaRPr b="1" dirty="0" sz="1800" i="1" lang="ru-RU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820" marR="35820" marT="0" marB="0">
                    <a:noFill/>
                  </a:tcPr>
                </a:tc>
              </a:tr>
              <a:tr h="2005658">
                <a:tc>
                  <a:txBody>
                    <a:bodyPr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sz="1800" lang="ru-RU" u="sng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Непосредственные результаты: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0" dirty="0" sz="1800" lang="ru-RU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участники проекта получат возможность восполнить пробелы в знаниях о правах ребенка и о механизме их защиты.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0" dirty="0" sz="1800" lang="ru-RU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Выработка практических навыков и умений правомерного поведения</a:t>
                      </a:r>
                      <a:r>
                        <a:rPr b="0" dirty="0" sz="1800" lang="ru-RU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b="0" dirty="0" sz="1800" lang="ru-RU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820" marR="35820" marT="0" marB="0">
                    <a:noFill/>
                  </a:tcPr>
                </a:tc>
                <a:tc>
                  <a:txBody>
                    <a:bodyPr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0" dirty="0" sz="1800" lang="ru-RU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участники проекта, получат как теоретические, так и практические знания о правах и обязанностях несовершеннолетних в сфере трудового законодательства.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0" dirty="0" sz="1800" lang="ru-RU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Участники проекта освоят практические навыки правомерного поведения, поймут, как можно защитить свои права, в какую организацию обратиться, как написать заявление, ходатайство </a:t>
                      </a:r>
                      <a:r>
                        <a:rPr b="0" dirty="0" sz="1800" lang="ru-RU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b="0" dirty="0" sz="1800" lang="ru-RU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820" marR="35820" marT="0" marB="0">
                    <a:noFill/>
                  </a:tcPr>
                </a:tc>
              </a:tr>
              <a:tr h="1635047">
                <a:tc>
                  <a:txBody>
                    <a:bodyPr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sz="1800" lang="ru-RU" u="sng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Социальные результаты: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0" dirty="0" sz="1800" lang="ru-RU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Повышение самооценки и уверенности в своих силах у участников проекта.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0" dirty="0" sz="1800" lang="ru-RU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Более ответственное и </a:t>
                      </a:r>
                      <a:r>
                        <a:rPr b="0" dirty="0" sz="1800" lang="ru-RU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инициативное </a:t>
                      </a:r>
                      <a:r>
                        <a:rPr b="0" dirty="0" sz="1800" lang="ru-RU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поведение.</a:t>
                      </a:r>
                      <a:endParaRPr b="0" dirty="0" sz="1800" lang="ru-RU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820" marR="35820" marT="0" marB="0">
                    <a:noFill/>
                  </a:tcPr>
                </a:tc>
                <a:tc>
                  <a:txBody>
                    <a:bodyPr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0" dirty="0" sz="1800" lang="ru-RU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участники проекта станут в большей степени демонстрировать уверенное поведение.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0" dirty="0" sz="1800" lang="ru-RU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Получат навыки </a:t>
                      </a:r>
                      <a:r>
                        <a:rPr b="0" dirty="0" sz="1800" lang="ru-RU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защиты</a:t>
                      </a:r>
                      <a:r>
                        <a:rPr baseline="0" b="0" dirty="0" sz="1800" lang="ru-RU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своих прав, отстаивания своей позиции.</a:t>
                      </a:r>
                      <a:endParaRPr b="0" dirty="0" sz="1800" lang="ru-RU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0" dirty="0" sz="1800" lang="ru-RU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b="0" dirty="0" sz="1800" lang="ru-RU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820" marR="35820" marT="0" marB="0">
                    <a:noFill/>
                  </a:tcPr>
                </a:tc>
              </a:tr>
              <a:tr h="1962057">
                <a:tc>
                  <a:txBody>
                    <a:bodyPr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sz="1800" lang="ru-RU" u="sng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Социальное воздействие: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0" dirty="0" sz="1800" lang="ru-RU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Данный проект позволит привлечь внимание к проблеме соблюдения прав несовершеннолетних на труд, повысит мотивацию к </a:t>
                      </a:r>
                      <a:r>
                        <a:rPr b="0" dirty="0" sz="1800" lang="ru-RU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труду</a:t>
                      </a:r>
                      <a:r>
                        <a:rPr baseline="0" b="0" dirty="0" sz="1800" lang="ru-RU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 несовершеннолетних, повысит их культуру труда.</a:t>
                      </a:r>
                      <a:endParaRPr b="0" dirty="0" sz="1800" lang="ru-RU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820" marR="35820" marT="0" marB="0">
                    <a:noFill/>
                  </a:tcPr>
                </a:tc>
                <a:tc>
                  <a:txBody>
                    <a:bodyPr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0" dirty="0" sz="1800" lang="ru-RU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Организованные в режиме онлайн консультации дадут возможность понять механизм защиты права подростка на труд.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0" dirty="0" sz="1800" lang="ru-RU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 даст возможность познакомиться с миром современных профессий и поможет сделать правильный профессиональный выбор старшеклассникам. </a:t>
                      </a:r>
                      <a:endParaRPr b="0" dirty="0" sz="1800" lang="ru-RU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820" marR="35820" marT="0" marB="0">
                    <a:noFill/>
                  </a:tcPr>
                </a:tc>
              </a:tr>
            </a:tbl>
          </a:graphicData>
        </a:graphic>
      </p:graphicFrame>
      <p:sp>
        <p:nvSpPr>
          <p:cNvPr id="1048591" name="Заголовок 1"/>
          <p:cNvSpPr>
            <a:spLocks noGrp="1"/>
          </p:cNvSpPr>
          <p:nvPr>
            <p:ph type="title"/>
          </p:nvPr>
        </p:nvSpPr>
        <p:spPr>
          <a:xfrm>
            <a:off x="1992573" y="0"/>
            <a:ext cx="8522576" cy="982639"/>
          </a:xfrm>
        </p:spPr>
        <p:txBody>
          <a:bodyPr>
            <a:normAutofit/>
          </a:bodyPr>
          <a:p>
            <a:r>
              <a:rPr b="1" dirty="0" sz="3200" lang="ru-RU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Ожидаемые результаты проекта</a:t>
            </a:r>
            <a:endParaRPr b="1" dirty="0" sz="3200" lang="ru-RU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9" name="Заголовок 1"/>
          <p:cNvSpPr>
            <a:spLocks noGrp="1"/>
          </p:cNvSpPr>
          <p:nvPr>
            <p:ph type="title"/>
          </p:nvPr>
        </p:nvSpPr>
        <p:spPr>
          <a:xfrm>
            <a:off x="1093787" y="96307"/>
            <a:ext cx="9810774" cy="954571"/>
          </a:xfrm>
        </p:spPr>
        <p:txBody>
          <a:bodyPr/>
          <a:p>
            <a:r>
              <a:rPr b="1" dirty="0" lang="ru-RU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Мероприятия проекта</a:t>
            </a:r>
            <a:endParaRPr b="1" dirty="0" lang="ru-RU">
              <a:solidFill>
                <a:schemeClr val="accent1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48590" name="Объект 2"/>
          <p:cNvSpPr>
            <a:spLocks noGrp="1"/>
          </p:cNvSpPr>
          <p:nvPr>
            <p:ph idx="1"/>
          </p:nvPr>
        </p:nvSpPr>
        <p:spPr>
          <a:xfrm>
            <a:off x="614150" y="1187356"/>
            <a:ext cx="8229599" cy="5227092"/>
          </a:xfrm>
        </p:spPr>
        <p:txBody>
          <a:bodyPr>
            <a:normAutofit fontScale="25000" lnSpcReduction="20000"/>
          </a:bodyPr>
          <a:p>
            <a:r>
              <a:rPr dirty="0" sz="9600" lang="ru-RU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Создание команды единомышленников для реализации проекта.</a:t>
            </a:r>
          </a:p>
          <a:p>
            <a:r>
              <a:rPr dirty="0" sz="9600" lang="ru-RU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Создание интернет группы «Секреты успешности».</a:t>
            </a:r>
          </a:p>
          <a:p>
            <a:r>
              <a:rPr dirty="0" sz="9600" lang="ru-RU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Привлечение к работе в группе бывших выпускников школы, студентов Академии </a:t>
            </a:r>
            <a:r>
              <a:rPr dirty="0" sz="9600" lang="ru-RU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права, членов Детского Совета при Уполномоченном.</a:t>
            </a:r>
            <a:endParaRPr dirty="0" sz="9600" lang="ru-RU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dirty="0" sz="9600" lang="ru-RU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Поиск видеороликов об успешных молодых предпринимателях и их размещение в группе.</a:t>
            </a:r>
          </a:p>
          <a:p>
            <a:r>
              <a:rPr dirty="0" sz="9600" lang="ru-RU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Создание видеороликов о современных профессиях и их размещение в группе.</a:t>
            </a:r>
          </a:p>
          <a:p>
            <a:r>
              <a:rPr dirty="0" sz="9600" lang="ru-RU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Размещение в группе информации Службы занятости населения о статистике востребованных профессий в Саратовской области.</a:t>
            </a:r>
          </a:p>
          <a:p>
            <a:r>
              <a:rPr dirty="0" sz="9600" lang="ru-RU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Размещение в группе информации о ВУЗах и колледжах Саратовской области и их специализации.</a:t>
            </a:r>
          </a:p>
          <a:p>
            <a:endParaRPr dirty="0"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97159" name="Picture 3" descr="C:\Documents and Settings\olga\Рабочий стол\img6.jp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8632425" y="3916907"/>
            <a:ext cx="3559574" cy="2941092"/>
          </a:xfrm>
          <a:prstGeom prst="rect"/>
          <a:noFill/>
        </p:spPr>
      </p:pic>
      <p:pic>
        <p:nvPicPr>
          <p:cNvPr id="2097160" name="Picture 4" descr="C:\Documents and Settings\olga\Рабочий стол\c4757462d4eed95c7cbfe523f1409c5e.jp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2" cstate="print"/>
          <a:srcRect/>
          <a:stretch>
            <a:fillRect/>
          </a:stretch>
        </p:blipFill>
        <p:spPr bwMode="auto">
          <a:xfrm>
            <a:off x="8537244" y="1255594"/>
            <a:ext cx="3654756" cy="2436504"/>
          </a:xfrm>
          <a:prstGeom prst="rect"/>
          <a:noFill/>
        </p:spPr>
      </p:pic>
    </p:spTree>
  </p:cSld>
  <p:clrMapOvr>
    <a:masterClrMapping/>
  </p:clrMapOvr>
  <p:timing/>
</p:sld>
</file>

<file path=ppt/theme/theme1.xml><?xml version="1.0" encoding="utf-8"?>
<a:theme xmlns:a="http://schemas.openxmlformats.org/drawingml/2006/main" name="Сектор">
  <a:themeElements>
    <a:clrScheme name="Сектор">
      <a:dk1>
        <a:sysClr lastClr="000000" val="windowText"/>
      </a:dk1>
      <a:lt1>
        <a:sysClr lastClr="FFFFFF" val="window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r="13500000" dist="12700">
              <a:srgbClr val="000000">
                <a:alpha val="45000"/>
              </a:srgbClr>
            </a:innerShdw>
          </a:effectLst>
        </a:effectStyle>
        <a:effectStyle>
          <a:effectLst>
            <a:outerShdw blurRad="50800" dir="5400000" dist="381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dir="t" rig="threeP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主题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Microsoft Office PowerPoint</Application>
  <ScaleCrop>0</ScaleCrop>
  <LinksUpToDate>0</LinksUpToDate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title>“Секреты успешности”</dc:title>
  <dc:creator>User</dc:creator>
  <cp:lastModifiedBy>RePack by Diakov</cp:lastModifiedBy>
  <dcterms:created xsi:type="dcterms:W3CDTF">2020-11-04T00:08:58Z</dcterms:created>
  <dcterms:modified xsi:type="dcterms:W3CDTF">2020-11-05T17:18:19Z</dcterms:modified>
</cp:coreProperties>
</file>